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4" r:id="rId19"/>
    <p:sldId id="275" r:id="rId20"/>
    <p:sldId id="273" r:id="rId21"/>
  </p:sldIdLst>
  <p:sldSz cx="12192000" cy="6858000"/>
  <p:notesSz cx="6797675" cy="987266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E24FC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88" autoAdjust="0"/>
    <p:restoredTop sz="94660"/>
  </p:normalViewPr>
  <p:slideViewPr>
    <p:cSldViewPr snapToGrid="0">
      <p:cViewPr varScale="1">
        <p:scale>
          <a:sx n="73" d="100"/>
          <a:sy n="73" d="100"/>
        </p:scale>
        <p:origin x="59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5/26/2021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5/26/2021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fr-FR" smtClean="0"/>
              <a:t>Modifier les styles du texte du masque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5/26/2021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5/26/2021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5/26/2021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5/26/2021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5/26/2021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5/26/2021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5/26/2021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5/26/2021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5/26/2021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5/26/2021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mailto:siteinternetsaintremy@gmail.com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74766" y="428897"/>
            <a:ext cx="9131527" cy="3777343"/>
          </a:xfrm>
        </p:spPr>
        <p:txBody>
          <a:bodyPr/>
          <a:lstStyle/>
          <a:p>
            <a:r>
              <a:rPr lang="fr-BE" dirty="0" smtClean="0">
                <a:latin typeface="Arial" panose="020B0604020202020204" pitchFamily="34" charset="0"/>
                <a:cs typeface="Arial" panose="020B0604020202020204" pitchFamily="34" charset="0"/>
              </a:rPr>
              <a:t>Initiation à l’informatique</a:t>
            </a:r>
            <a:endParaRPr lang="fr-B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54955" y="5193016"/>
            <a:ext cx="8825658" cy="861420"/>
          </a:xfrm>
        </p:spPr>
        <p:txBody>
          <a:bodyPr/>
          <a:lstStyle/>
          <a:p>
            <a:r>
              <a:rPr lang="fr-BE" dirty="0" smtClean="0">
                <a:latin typeface="Arial" panose="020B0604020202020204" pitchFamily="34" charset="0"/>
                <a:cs typeface="Arial" panose="020B0604020202020204" pitchFamily="34" charset="0"/>
              </a:rPr>
              <a:t>Pour les enfants de l’école Saint-Rémy</a:t>
            </a:r>
            <a:endParaRPr lang="fr-B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3497" y="1549036"/>
            <a:ext cx="4689566" cy="306215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0473143" y="119955"/>
            <a:ext cx="5725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cap="none" spc="0" dirty="0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effectLst/>
              </a:rPr>
              <a:t>1</a:t>
            </a:r>
            <a:endParaRPr lang="fr-FR" sz="5400" b="1" cap="none" spc="0" dirty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9585136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178639" y="619298"/>
            <a:ext cx="367921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BE" sz="3200" dirty="0" smtClean="0">
                <a:latin typeface="Bauhaus 93" panose="04030905020B02020C02" pitchFamily="82" charset="0"/>
              </a:rPr>
              <a:t>Exercice d’écriture</a:t>
            </a:r>
            <a:endParaRPr lang="fr-BE" sz="3200" dirty="0">
              <a:latin typeface="Bauhaus 93" panose="04030905020B02020C02" pitchFamily="82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1455576" y="2621902"/>
            <a:ext cx="9125338" cy="258532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dirty="0"/>
              <a:t>Ecrivez ces phrases en respectant les majuscules, ponctuation et espace. </a:t>
            </a:r>
            <a:endParaRPr lang="fr-FR" dirty="0" smtClean="0"/>
          </a:p>
          <a:p>
            <a:pPr algn="ctr"/>
            <a:r>
              <a:rPr lang="fr-FR" dirty="0" smtClean="0"/>
              <a:t>Un </a:t>
            </a:r>
            <a:r>
              <a:rPr lang="fr-FR" dirty="0"/>
              <a:t>jour le jour naîtra</a:t>
            </a:r>
            <a:r>
              <a:rPr lang="fr-FR" dirty="0" smtClean="0"/>
              <a:t>.</a:t>
            </a:r>
          </a:p>
          <a:p>
            <a:pPr algn="ctr"/>
            <a:r>
              <a:rPr lang="fr-FR" dirty="0" smtClean="0"/>
              <a:t>Lui</a:t>
            </a:r>
            <a:r>
              <a:rPr lang="fr-FR" dirty="0"/>
              <a:t>, naguère si beau, qu'il est comique et laid ! </a:t>
            </a:r>
            <a:endParaRPr lang="fr-FR" dirty="0" smtClean="0"/>
          </a:p>
          <a:p>
            <a:pPr algn="ctr"/>
            <a:r>
              <a:rPr lang="fr-FR" dirty="0" smtClean="0"/>
              <a:t>L'Aïd </a:t>
            </a:r>
            <a:r>
              <a:rPr lang="fr-FR" dirty="0"/>
              <a:t>et Noël sont des fêtes religieuses. </a:t>
            </a:r>
            <a:endParaRPr lang="fr-FR" dirty="0" smtClean="0"/>
          </a:p>
          <a:p>
            <a:pPr algn="ctr"/>
            <a:r>
              <a:rPr lang="fr-FR" dirty="0" smtClean="0"/>
              <a:t>25+64=89 </a:t>
            </a:r>
          </a:p>
          <a:p>
            <a:pPr algn="ctr"/>
            <a:r>
              <a:rPr lang="fr-FR" dirty="0" smtClean="0"/>
              <a:t>n°436781592 </a:t>
            </a:r>
          </a:p>
          <a:p>
            <a:pPr algn="ctr"/>
            <a:r>
              <a:rPr lang="fr-FR" dirty="0" smtClean="0"/>
              <a:t>(</a:t>
            </a:r>
            <a:r>
              <a:rPr lang="fr-FR" dirty="0"/>
              <a:t>entre parenthèse) </a:t>
            </a:r>
            <a:endParaRPr lang="fr-FR" dirty="0" smtClean="0"/>
          </a:p>
          <a:p>
            <a:pPr algn="ctr"/>
            <a:r>
              <a:rPr lang="fr-FR" dirty="0" smtClean="0"/>
              <a:t># </a:t>
            </a:r>
            <a:r>
              <a:rPr lang="fr-FR" dirty="0"/>
              <a:t>ce symbole s'appelle dièse. </a:t>
            </a:r>
            <a:endParaRPr lang="fr-FR" dirty="0" smtClean="0"/>
          </a:p>
          <a:p>
            <a:pPr algn="ctr"/>
            <a:r>
              <a:rPr lang="fr-FR" dirty="0" smtClean="0"/>
              <a:t>@ </a:t>
            </a:r>
            <a:r>
              <a:rPr lang="fr-FR" dirty="0"/>
              <a:t>celui-ci s'appelle l'arobase.</a:t>
            </a:r>
            <a:endParaRPr lang="fr-BE" dirty="0"/>
          </a:p>
        </p:txBody>
      </p:sp>
      <p:sp>
        <p:nvSpPr>
          <p:cNvPr id="4" name="Rectangle 3"/>
          <p:cNvSpPr/>
          <p:nvPr/>
        </p:nvSpPr>
        <p:spPr>
          <a:xfrm>
            <a:off x="10273004" y="157633"/>
            <a:ext cx="95172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5400" b="1" dirty="0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10</a:t>
            </a:r>
            <a:endParaRPr lang="fr-FR" sz="5400" b="1" cap="none" spc="0" dirty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effectLst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953589" y="5734594"/>
            <a:ext cx="99930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>
                <a:latin typeface="Arial" panose="020B0604020202020204" pitchFamily="34" charset="0"/>
                <a:cs typeface="Arial" panose="020B0604020202020204" pitchFamily="34" charset="0"/>
              </a:rPr>
              <a:t>Après avoir recopié l’exercice, envoi un mail à </a:t>
            </a:r>
            <a:r>
              <a:rPr lang="fr-BE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siteinternetsaintremy@gmail.com</a:t>
            </a:r>
            <a:r>
              <a:rPr lang="fr-BE" dirty="0" smtClean="0">
                <a:latin typeface="Arial" panose="020B0604020202020204" pitchFamily="34" charset="0"/>
                <a:cs typeface="Arial" panose="020B0604020202020204" pitchFamily="34" charset="0"/>
              </a:rPr>
              <a:t> et envoi ton texte afin que celui-ci soit corrigé par Mr Nicolas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09654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32190" y="252265"/>
            <a:ext cx="480772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BE" sz="3200" dirty="0" smtClean="0">
                <a:latin typeface="Bauhaus 93" panose="04030905020B02020C02" pitchFamily="82" charset="0"/>
              </a:rPr>
              <a:t>Le système d’exploitation</a:t>
            </a:r>
            <a:endParaRPr lang="fr-BE" sz="3200" dirty="0">
              <a:latin typeface="Bauhaus 93" panose="04030905020B02020C02" pitchFamily="82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5474" y="1110343"/>
            <a:ext cx="8412480" cy="4297459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5474" y="5538652"/>
            <a:ext cx="8412480" cy="93240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0310327" y="82988"/>
            <a:ext cx="95172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5400" b="1" dirty="0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11</a:t>
            </a:r>
            <a:endParaRPr lang="fr-FR" sz="5400" b="1" cap="none" spc="0" dirty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6793971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273004" y="157633"/>
            <a:ext cx="95172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5400" b="1" dirty="0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12</a:t>
            </a:r>
            <a:endParaRPr lang="fr-FR" sz="5400" b="1" cap="none" spc="0" dirty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effectLst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-391885" y="661094"/>
            <a:ext cx="1224933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3200" dirty="0" smtClean="0">
                <a:latin typeface="Bauhaus 93" panose="04030905020B02020C02" pitchFamily="82" charset="0"/>
              </a:rPr>
              <a:t>   L’utilisation </a:t>
            </a:r>
            <a:r>
              <a:rPr lang="fr-BE" sz="3200" dirty="0">
                <a:latin typeface="Bauhaus 93" panose="04030905020B02020C02" pitchFamily="82" charset="0"/>
              </a:rPr>
              <a:t>d’un navigateur internet (</a:t>
            </a:r>
            <a:r>
              <a:rPr lang="fr-BE" sz="3200" dirty="0" err="1">
                <a:latin typeface="Bauhaus 93" panose="04030905020B02020C02" pitchFamily="82" charset="0"/>
              </a:rPr>
              <a:t>Chrome,Firefox</a:t>
            </a:r>
            <a:r>
              <a:rPr lang="fr-BE" sz="3200" dirty="0">
                <a:latin typeface="Bauhaus 93" panose="04030905020B02020C02" pitchFamily="82" charset="0"/>
              </a:rPr>
              <a:t>,…)</a:t>
            </a:r>
          </a:p>
          <a:p>
            <a:endParaRPr lang="fr-BE" dirty="0"/>
          </a:p>
        </p:txBody>
      </p:sp>
      <p:sp>
        <p:nvSpPr>
          <p:cNvPr id="4" name="ZoneTexte 3"/>
          <p:cNvSpPr txBox="1"/>
          <p:nvPr/>
        </p:nvSpPr>
        <p:spPr>
          <a:xfrm>
            <a:off x="139700" y="1272314"/>
            <a:ext cx="64098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Bauhaus 93" panose="04030905020B02020C02" pitchFamily="82" charset="0"/>
              </a:rPr>
              <a:t>Comment lancer son navigateur Internet? </a:t>
            </a:r>
            <a:endParaRPr lang="fr-BE" dirty="0">
              <a:latin typeface="Bauhaus 93" panose="04030905020B02020C02" pitchFamily="82" charset="0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4627" y="2176424"/>
            <a:ext cx="679010" cy="751439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947" y="2138332"/>
            <a:ext cx="660903" cy="751439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4583" y="2160107"/>
            <a:ext cx="940310" cy="751439"/>
          </a:xfrm>
          <a:prstGeom prst="rect">
            <a:avLst/>
          </a:prstGeom>
        </p:spPr>
      </p:pic>
      <p:sp>
        <p:nvSpPr>
          <p:cNvPr id="13" name="Parchemin horizontal 12"/>
          <p:cNvSpPr/>
          <p:nvPr/>
        </p:nvSpPr>
        <p:spPr>
          <a:xfrm>
            <a:off x="385395" y="1606706"/>
            <a:ext cx="3775295" cy="587545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0" name="ZoneTexte 9"/>
          <p:cNvSpPr txBox="1"/>
          <p:nvPr/>
        </p:nvSpPr>
        <p:spPr>
          <a:xfrm>
            <a:off x="1021542" y="1725452"/>
            <a:ext cx="4055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/>
              <a:t>Double-clic sur le logo</a:t>
            </a:r>
            <a:endParaRPr lang="fr-BE" dirty="0"/>
          </a:p>
        </p:txBody>
      </p:sp>
      <p:sp>
        <p:nvSpPr>
          <p:cNvPr id="14" name="ZoneTexte 13"/>
          <p:cNvSpPr txBox="1"/>
          <p:nvPr/>
        </p:nvSpPr>
        <p:spPr>
          <a:xfrm>
            <a:off x="5432077" y="1272314"/>
            <a:ext cx="56312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Bauhaus 93" panose="04030905020B02020C02" pitchFamily="82" charset="0"/>
              </a:rPr>
              <a:t>Description de la fenêtre du navigateur Internet</a:t>
            </a:r>
            <a:endParaRPr lang="fr-BE" dirty="0">
              <a:latin typeface="Bauhaus 93" panose="04030905020B02020C02" pitchFamily="82" charset="0"/>
            </a:endParaRPr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7677" y="1692183"/>
            <a:ext cx="7539340" cy="5004998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0" y="3373194"/>
            <a:ext cx="4234337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La barre de menu (si elle apparaît) : 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onne un accès aux menus et sous-menus.</a:t>
            </a:r>
          </a:p>
          <a:p>
            <a:endParaRPr lang="fr-FR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La barre d'outil : 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e bouton précédent permet de revenir à la page internet précédente et le bouton « page d'accueil » (la maison) de revenir à la première page, celle qui s'affiche lorsque vous lancez votre navigateur internet. </a:t>
            </a:r>
          </a:p>
          <a:p>
            <a:endParaRPr lang="fr-FR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barre d'adresse </a:t>
            </a:r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: Contient 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l'adresse de la page internet affiché. </a:t>
            </a:r>
            <a:endParaRPr lang="fr-FR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barre </a:t>
            </a:r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d'état : 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onne 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des informations sur l'activité du navigateur (notamment la jauge de téléchargement d'une page Internet).</a:t>
            </a:r>
            <a:endParaRPr lang="fr-BE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849974"/>
            <a:ext cx="451767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La barre de titre : Contient le titre de la page internet et le nom du logiciel utilisé.</a:t>
            </a:r>
            <a:endParaRPr lang="fr-BE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45301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276142" y="133489"/>
            <a:ext cx="9700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5400" b="1" dirty="0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13</a:t>
            </a:r>
            <a:endParaRPr lang="fr-FR" sz="5400" b="1" dirty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1319753" y="802543"/>
            <a:ext cx="95776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3200" dirty="0">
                <a:latin typeface="Bauhaus 93" panose="04030905020B02020C02" pitchFamily="82" charset="0"/>
              </a:rPr>
              <a:t>F</a:t>
            </a:r>
            <a:r>
              <a:rPr lang="fr-BE" sz="3200" dirty="0" smtClean="0">
                <a:latin typeface="Bauhaus 93" panose="04030905020B02020C02" pitchFamily="82" charset="0"/>
              </a:rPr>
              <a:t>aire </a:t>
            </a:r>
            <a:r>
              <a:rPr lang="fr-BE" sz="3200" dirty="0">
                <a:latin typeface="Bauhaus 93" panose="04030905020B02020C02" pitchFamily="82" charset="0"/>
              </a:rPr>
              <a:t>une recherche avec </a:t>
            </a:r>
            <a:endParaRPr lang="fr-BE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2750" y="1530738"/>
            <a:ext cx="6664751" cy="2713206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8569" y="595154"/>
            <a:ext cx="2118335" cy="1098222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1597843" y="4425394"/>
            <a:ext cx="2045617" cy="377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>
                <a:solidFill>
                  <a:srgbClr val="00B0F0"/>
                </a:solidFill>
                <a:latin typeface="Bauhaus 93" panose="04030905020B02020C02" pitchFamily="82" charset="0"/>
              </a:rPr>
              <a:t>A quoi ça sert?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3478492" y="4425394"/>
            <a:ext cx="74471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Un moteur de recherche permet de trouver un site dont on ne connait pas l'adresse ou d'effectuer des recherches.</a:t>
            </a:r>
            <a:endParaRPr lang="fr-BE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904974" y="5165366"/>
            <a:ext cx="71643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>
                <a:solidFill>
                  <a:srgbClr val="FF0000"/>
                </a:solidFill>
                <a:latin typeface="Bauhaus 93" panose="04030905020B02020C02" pitchFamily="82" charset="0"/>
              </a:rPr>
              <a:t>Comment ça marche?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3478492" y="5165366"/>
            <a:ext cx="716437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Ca marche à l'aide de mots clés : vous tapez un ou plusieurs mots clés dans la zone de saisie de Google et vous </a:t>
            </a: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validez. 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Le moteur de recherche sélectionne ensuite dans sa bibliothèque toutes les pages Internet en </a:t>
            </a: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lien. 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Il affiche ensuite les réponses dans une page internet sous la forme d'une liste de lien Internet.</a:t>
            </a:r>
            <a:endParaRPr lang="fr-B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26548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272582" y="161769"/>
            <a:ext cx="96051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5400" b="1" dirty="0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14</a:t>
            </a:r>
            <a:endParaRPr lang="fr-FR" sz="5400" b="1" dirty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4154586" y="670707"/>
            <a:ext cx="6117996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Description </a:t>
            </a:r>
            <a:r>
              <a:rPr lang="fr-FR" sz="1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d'une page de réponse </a:t>
            </a:r>
            <a:r>
              <a:rPr lang="fr-FR" sz="14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Google : </a:t>
            </a:r>
            <a:r>
              <a:rPr lang="fr-FR" sz="1400" dirty="0">
                <a:solidFill>
                  <a:schemeClr val="bg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Google est un service gratuit. Les propriétaires de Google gagnent de l'argent en vendant de l'espace publicitaire aux entreprises pour apparaître sur les pages de réponse de Google lorsque certains </a:t>
            </a:r>
            <a:r>
              <a:rPr lang="fr-FR" sz="14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mots clés </a:t>
            </a:r>
            <a:r>
              <a:rPr lang="fr-FR" sz="1400" dirty="0">
                <a:solidFill>
                  <a:schemeClr val="bg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sont choisis. Vous verrez donc parfois apparaître des liens commerciaux avant les réponses de Google et/ou sur la partie droite de la page. </a:t>
            </a:r>
            <a:r>
              <a:rPr lang="fr-FR" sz="14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 </a:t>
            </a:r>
            <a:r>
              <a:rPr lang="fr-FR" sz="1400" dirty="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vraies </a:t>
            </a:r>
            <a:r>
              <a:rPr lang="fr-FR" sz="14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réponses du moteur de recherche Google apparaissent à la suite. </a:t>
            </a:r>
            <a:endParaRPr lang="fr-FR" sz="1400" dirty="0" smtClean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1400" dirty="0">
              <a:solidFill>
                <a:schemeClr val="accent6"/>
              </a:solidFill>
              <a:latin typeface="Bauhaus 93" panose="04030905020B02020C02" pitchFamily="82" charset="0"/>
            </a:endParaRPr>
          </a:p>
          <a:p>
            <a:r>
              <a:rPr lang="fr-FR" sz="14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Elles </a:t>
            </a:r>
            <a:r>
              <a:rPr lang="fr-FR" sz="1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sont structurées en trois </a:t>
            </a:r>
            <a:r>
              <a:rPr lang="fr-FR" sz="14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parties: </a:t>
            </a:r>
          </a:p>
          <a:p>
            <a:endParaRPr lang="fr-FR" sz="1400" dirty="0">
              <a:latin typeface="Bauhaus 93" panose="04030905020B02020C02" pitchFamily="82" charset="0"/>
            </a:endParaRPr>
          </a:p>
          <a:p>
            <a:endParaRPr lang="fr-BE" sz="1400" dirty="0">
              <a:latin typeface="Bauhaus 93" panose="04030905020B02020C02" pitchFamily="82" charset="0"/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07" y="712875"/>
            <a:ext cx="4072379" cy="6035563"/>
          </a:xfrm>
          <a:prstGeom prst="rect">
            <a:avLst/>
          </a:prstGeom>
        </p:spPr>
      </p:pic>
      <p:sp>
        <p:nvSpPr>
          <p:cNvPr id="9" name="Rectangle à coins arrondis 8"/>
          <p:cNvSpPr/>
          <p:nvPr/>
        </p:nvSpPr>
        <p:spPr>
          <a:xfrm>
            <a:off x="810705" y="2667786"/>
            <a:ext cx="3016577" cy="829558"/>
          </a:xfrm>
          <a:prstGeom prst="roundRect">
            <a:avLst/>
          </a:prstGeom>
          <a:noFill/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0" name="Rectangle à coins arrondis 9"/>
          <p:cNvSpPr/>
          <p:nvPr/>
        </p:nvSpPr>
        <p:spPr>
          <a:xfrm>
            <a:off x="650449" y="3563332"/>
            <a:ext cx="3355943" cy="2007909"/>
          </a:xfrm>
          <a:prstGeom prst="round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2636" y="2771510"/>
            <a:ext cx="6259397" cy="952583"/>
          </a:xfrm>
          <a:prstGeom prst="rect">
            <a:avLst/>
          </a:prstGeom>
        </p:spPr>
      </p:pic>
      <p:sp>
        <p:nvSpPr>
          <p:cNvPr id="12" name="ZoneTexte 11"/>
          <p:cNvSpPr txBox="1"/>
          <p:nvPr/>
        </p:nvSpPr>
        <p:spPr>
          <a:xfrm>
            <a:off x="4232636" y="3836780"/>
            <a:ext cx="6372519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>
                <a:solidFill>
                  <a:srgbClr val="3E24F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1-la phrase en caractère bleu </a:t>
            </a:r>
            <a:r>
              <a:rPr lang="fr-FR" sz="1600" dirty="0" smtClean="0">
                <a:solidFill>
                  <a:srgbClr val="3E24F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 </a:t>
            </a:r>
            <a:r>
              <a:rPr lang="fr-FR" sz="1600" dirty="0">
                <a:solidFill>
                  <a:srgbClr val="3E24F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 lien internet (ou hypertexte) vers la page internet qui contient la réponse. Cliquer sur ce lien pour visualiser la </a:t>
            </a:r>
            <a:r>
              <a:rPr lang="fr-FR" sz="1600" dirty="0" smtClean="0">
                <a:solidFill>
                  <a:srgbClr val="3E24F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page-réponse. Notez </a:t>
            </a:r>
            <a:r>
              <a:rPr lang="fr-FR" sz="1600" dirty="0">
                <a:solidFill>
                  <a:srgbClr val="3E24F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 cette phrase apparaît en violet lorsque le lien a déjà été visité. </a:t>
            </a:r>
            <a:endParaRPr lang="fr-FR" sz="1600" dirty="0" smtClean="0">
              <a:solidFill>
                <a:srgbClr val="3E24F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1600" dirty="0" smtClean="0">
              <a:solidFill>
                <a:srgbClr val="3E24F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1600" dirty="0" smtClean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2-la </a:t>
            </a:r>
            <a:r>
              <a:rPr lang="fr-FR" sz="1600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partie en caractère noire est une courte description de la page Internet qui correspond au lien au-dessus</a:t>
            </a:r>
            <a:r>
              <a:rPr lang="fr-FR" sz="1600" dirty="0" smtClean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fr-FR" sz="1600" dirty="0" smtClean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3-Au dessus de la phrase en caractère bleu se trouve l’adresse de la page Internet.  ( en cliquant sur traduire cette page, Google traduira la page </a:t>
            </a:r>
            <a:r>
              <a:rPr lang="fr-F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fr-BE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4" name="Connecteur droit avec flèche 13"/>
          <p:cNvCxnSpPr/>
          <p:nvPr/>
        </p:nvCxnSpPr>
        <p:spPr>
          <a:xfrm>
            <a:off x="7909088" y="3132920"/>
            <a:ext cx="44306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ZoneTexte 15"/>
          <p:cNvSpPr txBox="1"/>
          <p:nvPr/>
        </p:nvSpPr>
        <p:spPr>
          <a:xfrm>
            <a:off x="8363355" y="2932297"/>
            <a:ext cx="3299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>
                <a:solidFill>
                  <a:schemeClr val="bg1"/>
                </a:solidFill>
              </a:rPr>
              <a:t>1</a:t>
            </a:r>
          </a:p>
        </p:txBody>
      </p:sp>
      <p:cxnSp>
        <p:nvCxnSpPr>
          <p:cNvPr id="18" name="Connecteur droit avec flèche 17"/>
          <p:cNvCxnSpPr/>
          <p:nvPr/>
        </p:nvCxnSpPr>
        <p:spPr>
          <a:xfrm>
            <a:off x="7529659" y="2884197"/>
            <a:ext cx="51376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avec flèche 18"/>
          <p:cNvCxnSpPr/>
          <p:nvPr/>
        </p:nvCxnSpPr>
        <p:spPr>
          <a:xfrm>
            <a:off x="9151839" y="3586315"/>
            <a:ext cx="51376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ZoneTexte 20"/>
          <p:cNvSpPr txBox="1"/>
          <p:nvPr/>
        </p:nvSpPr>
        <p:spPr>
          <a:xfrm>
            <a:off x="9695188" y="3401649"/>
            <a:ext cx="3299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>
                <a:solidFill>
                  <a:schemeClr val="bg1"/>
                </a:solidFill>
              </a:rPr>
              <a:t>2</a:t>
            </a:r>
            <a:endParaRPr lang="fr-BE" dirty="0">
              <a:solidFill>
                <a:schemeClr val="bg1"/>
              </a:solidFill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8048065" y="2713233"/>
            <a:ext cx="3299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>
                <a:solidFill>
                  <a:schemeClr val="bg1"/>
                </a:solidFill>
              </a:rPr>
              <a:t>3</a:t>
            </a:r>
            <a:endParaRPr lang="fr-B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53463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272582" y="161769"/>
            <a:ext cx="96052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5400" b="1" dirty="0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15</a:t>
            </a:r>
            <a:endParaRPr lang="fr-FR" sz="5400" b="1" dirty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786703" y="623434"/>
            <a:ext cx="4472699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BE" sz="3200" dirty="0">
                <a:latin typeface="Bauhaus 93" panose="04030905020B02020C02" pitchFamily="82" charset="0"/>
              </a:rPr>
              <a:t>Bien utiliser une clé </a:t>
            </a:r>
            <a:r>
              <a:rPr lang="fr-BE" sz="3200" dirty="0" err="1">
                <a:latin typeface="Bauhaus 93" panose="04030905020B02020C02" pitchFamily="82" charset="0"/>
              </a:rPr>
              <a:t>usb</a:t>
            </a:r>
            <a:endParaRPr lang="fr-BE" sz="3200" dirty="0">
              <a:latin typeface="Bauhaus 93" panose="04030905020B02020C02" pitchFamily="82" charset="0"/>
            </a:endParaRPr>
          </a:p>
          <a:p>
            <a:endParaRPr lang="fr-BE" dirty="0"/>
          </a:p>
        </p:txBody>
      </p:sp>
      <p:sp>
        <p:nvSpPr>
          <p:cNvPr id="4" name="ZoneTexte 3"/>
          <p:cNvSpPr txBox="1"/>
          <p:nvPr/>
        </p:nvSpPr>
        <p:spPr>
          <a:xfrm>
            <a:off x="612742" y="1885361"/>
            <a:ext cx="1062036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>
                <a:solidFill>
                  <a:schemeClr val="accent4"/>
                </a:solidFill>
                <a:latin typeface="Bauhaus 93" panose="04030905020B02020C02" pitchFamily="82" charset="0"/>
              </a:rPr>
              <a:t>C’est quoi ? 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C'est un support amovible : on peut la brancher sur l'ordinateur puis l'enlever. Ce périphérique s''appelle clé USB parce qu'elle utilise la technologie de transfert d'information du même nom. La clé USB sert à transporter des fichiers (photos, musique</a:t>
            </a: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,,,) 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pour les avoir sous la main quand on en a besoin, pour transférer des fichiers d'un ordinateur à un autre</a:t>
            </a: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fr-FR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Identifiez d'abord les ports USB dont le symbole est le suivant et qui sont situés en façade de l'unité centrale : </a:t>
            </a:r>
            <a:endParaRPr lang="fr-BE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9044" y="4017607"/>
            <a:ext cx="4266182" cy="270663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742" y="4017607"/>
            <a:ext cx="6876302" cy="2706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9465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272582" y="161769"/>
            <a:ext cx="96052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5400" b="1" dirty="0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16</a:t>
            </a:r>
            <a:endParaRPr lang="fr-FR" sz="5400" b="1" dirty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178" y="3677761"/>
            <a:ext cx="5273716" cy="2784492"/>
          </a:xfrm>
          <a:prstGeom prst="rect">
            <a:avLst/>
          </a:prstGeom>
        </p:spPr>
      </p:pic>
      <p:sp>
        <p:nvSpPr>
          <p:cNvPr id="4" name="Flèche droite 3"/>
          <p:cNvSpPr/>
          <p:nvPr/>
        </p:nvSpPr>
        <p:spPr>
          <a:xfrm rot="10800000">
            <a:off x="2783036" y="5138176"/>
            <a:ext cx="2552535" cy="68815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5" name="ZoneTexte 4"/>
          <p:cNvSpPr txBox="1"/>
          <p:nvPr/>
        </p:nvSpPr>
        <p:spPr>
          <a:xfrm>
            <a:off x="5693790" y="3655775"/>
            <a:ext cx="50491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Cliquez sur le dossier se trouvant sur le bureau (1)puis double-cliquez 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sur l'icône de la clé USB pour accéder aux fichiers stockés sur la clé </a:t>
            </a: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USB (2),</a:t>
            </a:r>
            <a:endParaRPr lang="fr-B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5693790" y="3031430"/>
            <a:ext cx="60235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4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Bauhaus 93" panose="04030905020B02020C02" pitchFamily="82" charset="0"/>
              </a:rPr>
              <a:t>Comment ouvrir un fichier sur ma clé </a:t>
            </a:r>
            <a:r>
              <a:rPr lang="fr-BE" sz="2400" dirty="0" err="1" smtClean="0">
                <a:solidFill>
                  <a:schemeClr val="bg2">
                    <a:lumMod val="60000"/>
                    <a:lumOff val="40000"/>
                  </a:schemeClr>
                </a:solidFill>
                <a:latin typeface="Bauhaus 93" panose="04030905020B02020C02" pitchFamily="82" charset="0"/>
              </a:rPr>
              <a:t>usb</a:t>
            </a:r>
            <a:r>
              <a:rPr lang="fr-BE" sz="24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Bauhaus 93" panose="04030905020B02020C02" pitchFamily="82" charset="0"/>
              </a:rPr>
              <a:t> ?</a:t>
            </a:r>
            <a:endParaRPr lang="fr-BE" sz="2400" dirty="0">
              <a:solidFill>
                <a:schemeClr val="bg2">
                  <a:lumMod val="60000"/>
                  <a:lumOff val="40000"/>
                </a:schemeClr>
              </a:solidFill>
              <a:latin typeface="Bauhaus 93" panose="04030905020B02020C02" pitchFamily="82" charset="0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178" y="980249"/>
            <a:ext cx="5273716" cy="2480695"/>
          </a:xfrm>
          <a:prstGeom prst="rect">
            <a:avLst/>
          </a:prstGeom>
        </p:spPr>
      </p:pic>
      <p:sp>
        <p:nvSpPr>
          <p:cNvPr id="8" name="Flèche vers le bas 7"/>
          <p:cNvSpPr/>
          <p:nvPr/>
        </p:nvSpPr>
        <p:spPr>
          <a:xfrm>
            <a:off x="3255389" y="1784960"/>
            <a:ext cx="600174" cy="1329296"/>
          </a:xfrm>
          <a:prstGeom prst="downArrow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9" name="ZoneTexte 8"/>
          <p:cNvSpPr txBox="1"/>
          <p:nvPr/>
        </p:nvSpPr>
        <p:spPr>
          <a:xfrm>
            <a:off x="3384223" y="2375555"/>
            <a:ext cx="2932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>
                <a:solidFill>
                  <a:schemeClr val="bg2"/>
                </a:solidFill>
                <a:latin typeface="Bauhaus 93" panose="04030905020B02020C02" pitchFamily="82" charset="0"/>
              </a:rPr>
              <a:t>1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3311427" y="5297589"/>
            <a:ext cx="7321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/>
              <a:t>   2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061688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272582" y="161769"/>
            <a:ext cx="96052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5400" b="1" dirty="0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17</a:t>
            </a:r>
            <a:endParaRPr lang="fr-FR" sz="5400" b="1" dirty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772999" y="1266431"/>
            <a:ext cx="1070884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accent3">
                    <a:lumMod val="75000"/>
                  </a:schemeClr>
                </a:solidFill>
                <a:latin typeface="Bauhaus 93" panose="04030905020B02020C02" pitchFamily="82" charset="0"/>
              </a:rPr>
              <a:t>Comment déconnecter la clé </a:t>
            </a:r>
            <a:r>
              <a:rPr lang="fr-FR" dirty="0" err="1" smtClean="0">
                <a:solidFill>
                  <a:schemeClr val="accent3">
                    <a:lumMod val="75000"/>
                  </a:schemeClr>
                </a:solidFill>
                <a:latin typeface="Bauhaus 93" panose="04030905020B02020C02" pitchFamily="82" charset="0"/>
              </a:rPr>
              <a:t>usb</a:t>
            </a:r>
            <a:r>
              <a:rPr lang="fr-FR" dirty="0" smtClean="0">
                <a:solidFill>
                  <a:schemeClr val="accent3">
                    <a:lumMod val="75000"/>
                  </a:schemeClr>
                </a:solidFill>
                <a:latin typeface="Bauhaus 93" panose="04030905020B02020C02" pitchFamily="82" charset="0"/>
              </a:rPr>
              <a:t> ?</a:t>
            </a:r>
          </a:p>
          <a:p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1 Fermez 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toutes les fenêtres en rapport avec la clé USB avant de la </a:t>
            </a: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déconnecter. </a:t>
            </a:r>
          </a:p>
          <a:p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2 Cliquer 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sur l'icône de la clé USB dans la zone de notification de la barre des tâches. L'icône de la clé USB est celle qui est entourée dans l'image ci-dessous </a:t>
            </a: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endParaRPr lang="fr-FR" dirty="0">
              <a:latin typeface="Bauhaus 93" panose="04030905020B02020C02" pitchFamily="82" charset="0"/>
            </a:endParaRPr>
          </a:p>
          <a:p>
            <a:endParaRPr lang="fr-FR" dirty="0" smtClean="0">
              <a:latin typeface="Bauhaus 93" panose="04030905020B02020C02" pitchFamily="82" charset="0"/>
            </a:endParaRPr>
          </a:p>
          <a:p>
            <a:endParaRPr lang="fr-FR" dirty="0">
              <a:latin typeface="Bauhaus 93" panose="04030905020B02020C02" pitchFamily="82" charset="0"/>
            </a:endParaRPr>
          </a:p>
          <a:p>
            <a:endParaRPr lang="fr-FR" dirty="0" smtClean="0">
              <a:latin typeface="Bauhaus 93" panose="04030905020B02020C02" pitchFamily="82" charset="0"/>
            </a:endParaRPr>
          </a:p>
          <a:p>
            <a:endParaRPr lang="fr-FR" dirty="0">
              <a:latin typeface="Bauhaus 93" panose="04030905020B02020C02" pitchFamily="82" charset="0"/>
            </a:endParaRPr>
          </a:p>
          <a:p>
            <a:endParaRPr lang="fr-FR" dirty="0" smtClean="0">
              <a:latin typeface="Bauhaus 93" panose="04030905020B02020C02" pitchFamily="82" charset="0"/>
            </a:endParaRPr>
          </a:p>
          <a:p>
            <a:r>
              <a:rPr lang="fr-FR" dirty="0" smtClean="0">
                <a:latin typeface="Bauhaus 93" panose="04030905020B02020C02" pitchFamily="82" charset="0"/>
              </a:rPr>
              <a:t>	</a:t>
            </a: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L'icône 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de la clé USB est parfois cachée. Dans ce cas, faites un clic sur la flèche située à gauche </a:t>
            </a: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	dans 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la zone de notification. Je parle de la petite flèche blanche qui va vers </a:t>
            </a: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le haut 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dans l'image </a:t>
            </a: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	ci-dessus 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: cliquer sur la flèche fait apparaître quelques icônes cachées. </a:t>
            </a:r>
            <a:endParaRPr lang="fr-F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3 Cliquez 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sur la phrase suivante lorsqu'elle s'affiche en bas de l'écran : </a:t>
            </a:r>
            <a:endParaRPr lang="fr-B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9258" y="2699337"/>
            <a:ext cx="4986779" cy="1269486"/>
          </a:xfrm>
          <a:prstGeom prst="rect">
            <a:avLst/>
          </a:prstGeom>
        </p:spPr>
      </p:pic>
      <p:sp>
        <p:nvSpPr>
          <p:cNvPr id="7" name="Ellipse 6"/>
          <p:cNvSpPr/>
          <p:nvPr/>
        </p:nvSpPr>
        <p:spPr>
          <a:xfrm>
            <a:off x="4112721" y="3114116"/>
            <a:ext cx="471340" cy="41450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8" name="Flèche droite 7"/>
          <p:cNvSpPr/>
          <p:nvPr/>
        </p:nvSpPr>
        <p:spPr>
          <a:xfrm>
            <a:off x="2924943" y="3113841"/>
            <a:ext cx="1187778" cy="41477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9258" y="5668584"/>
            <a:ext cx="5174428" cy="447148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772999" y="6315136"/>
            <a:ext cx="6030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>
                <a:latin typeface="Arial" panose="020B0604020202020204" pitchFamily="34" charset="0"/>
                <a:cs typeface="Arial" panose="020B0604020202020204" pitchFamily="34" charset="0"/>
              </a:rPr>
              <a:t>4 Maintenant vous pouvez retirer votre clé </a:t>
            </a:r>
            <a:r>
              <a:rPr lang="fr-B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usb</a:t>
            </a:r>
            <a:endParaRPr lang="fr-B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08614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085314" y="892621"/>
            <a:ext cx="680574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3200" dirty="0">
                <a:latin typeface="Bauhaus 93" panose="04030905020B02020C02" pitchFamily="82" charset="0"/>
              </a:rPr>
              <a:t>Se connecter au réseau wifi</a:t>
            </a:r>
          </a:p>
          <a:p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0272582" y="161769"/>
            <a:ext cx="96052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5400" b="1" dirty="0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18</a:t>
            </a:r>
            <a:endParaRPr lang="fr-FR" sz="5400" b="1" dirty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205" y="1754395"/>
            <a:ext cx="2391109" cy="480467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290" y="2361953"/>
            <a:ext cx="2272937" cy="3327522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290" y="5816566"/>
            <a:ext cx="2333951" cy="561558"/>
          </a:xfrm>
          <a:prstGeom prst="rect">
            <a:avLst/>
          </a:prstGeom>
        </p:spPr>
      </p:pic>
      <p:sp>
        <p:nvSpPr>
          <p:cNvPr id="7" name="Ellipse 6"/>
          <p:cNvSpPr/>
          <p:nvPr/>
        </p:nvSpPr>
        <p:spPr>
          <a:xfrm>
            <a:off x="1188720" y="1853809"/>
            <a:ext cx="352697" cy="381053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lèche droite 7"/>
          <p:cNvSpPr/>
          <p:nvPr/>
        </p:nvSpPr>
        <p:spPr>
          <a:xfrm rot="15882711">
            <a:off x="2476225" y="3089933"/>
            <a:ext cx="236350" cy="37882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Ellipse 8"/>
          <p:cNvSpPr/>
          <p:nvPr/>
        </p:nvSpPr>
        <p:spPr>
          <a:xfrm>
            <a:off x="1188720" y="5816566"/>
            <a:ext cx="352697" cy="37152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ZoneTexte 9"/>
          <p:cNvSpPr txBox="1"/>
          <p:nvPr/>
        </p:nvSpPr>
        <p:spPr>
          <a:xfrm>
            <a:off x="3278777" y="1853809"/>
            <a:ext cx="517289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>
                <a:latin typeface="Arial" panose="020B0604020202020204" pitchFamily="34" charset="0"/>
                <a:cs typeface="Arial" panose="020B0604020202020204" pitchFamily="34" charset="0"/>
              </a:rPr>
              <a:t>Si vous voyez une planète avec un petit panneau cela veut dire que vous n’êtes pas connecté à internet.</a:t>
            </a:r>
          </a:p>
          <a:p>
            <a:endParaRPr lang="fr-B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B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B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BE" dirty="0" smtClean="0">
                <a:latin typeface="Arial" panose="020B0604020202020204" pitchFamily="34" charset="0"/>
                <a:cs typeface="Arial" panose="020B0604020202020204" pitchFamily="34" charset="0"/>
              </a:rPr>
              <a:t>Pour cela cliquez sur cette planète et cliquez sur le réseau auquel vous voulez vous connecter. Ensuite cliquez sur se connecter.</a:t>
            </a:r>
          </a:p>
          <a:p>
            <a:endParaRPr lang="fr-B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B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B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B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B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BE" dirty="0" smtClean="0">
                <a:latin typeface="Arial" panose="020B0604020202020204" pitchFamily="34" charset="0"/>
                <a:cs typeface="Arial" panose="020B0604020202020204" pitchFamily="34" charset="0"/>
              </a:rPr>
              <a:t>Vous voyez un point avec 3 lignes courbées? Alors vous êtes connecté !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86968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272582" y="161769"/>
            <a:ext cx="96052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5400" b="1" dirty="0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19</a:t>
            </a:r>
            <a:endParaRPr lang="fr-FR" sz="5400" b="1" dirty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2194561" y="770708"/>
            <a:ext cx="826878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3200" dirty="0">
                <a:latin typeface="Bauhaus 93" panose="04030905020B02020C02" pitchFamily="82" charset="0"/>
              </a:rPr>
              <a:t>Mettre le bon dictionnaire sur le pc</a:t>
            </a:r>
          </a:p>
          <a:p>
            <a:endParaRPr lang="en-US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354" y="2241421"/>
            <a:ext cx="2838846" cy="2724530"/>
          </a:xfrm>
          <a:prstGeom prst="rect">
            <a:avLst/>
          </a:prstGeom>
        </p:spPr>
      </p:pic>
      <p:sp>
        <p:nvSpPr>
          <p:cNvPr id="5" name="Ellipse 4"/>
          <p:cNvSpPr/>
          <p:nvPr/>
        </p:nvSpPr>
        <p:spPr>
          <a:xfrm>
            <a:off x="2516777" y="4611189"/>
            <a:ext cx="435429" cy="354762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ZoneTexte 5"/>
          <p:cNvSpPr txBox="1"/>
          <p:nvPr/>
        </p:nvSpPr>
        <p:spPr>
          <a:xfrm>
            <a:off x="4376057" y="3142021"/>
            <a:ext cx="64791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>
                <a:latin typeface="Arial" panose="020B0604020202020204" pitchFamily="34" charset="0"/>
                <a:cs typeface="Arial" panose="020B0604020202020204" pitchFamily="34" charset="0"/>
              </a:rPr>
              <a:t>Pour mettre le bon dictionnaire cliquez sur les lettres  dans la zone de notification (FRA en général), puis sélectionnez la langue que vous désirez.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09266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673331" y="490451"/>
            <a:ext cx="78804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Ce que nous allons apprendre …</a:t>
            </a:r>
            <a:endParaRPr lang="fr-BE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748145" y="1313411"/>
            <a:ext cx="749808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fr-BE" dirty="0" smtClean="0">
                <a:latin typeface="Arial" panose="020B0604020202020204" pitchFamily="34" charset="0"/>
                <a:cs typeface="Arial" panose="020B0604020202020204" pitchFamily="34" charset="0"/>
              </a:rPr>
              <a:t>La différence entre un pc fixe et un pc portable</a:t>
            </a:r>
          </a:p>
          <a:p>
            <a:pPr marL="285750" indent="-285750">
              <a:buFontTx/>
              <a:buChar char="-"/>
            </a:pPr>
            <a:r>
              <a:rPr lang="fr-BE" dirty="0" smtClean="0">
                <a:latin typeface="Arial" panose="020B0604020202020204" pitchFamily="34" charset="0"/>
                <a:cs typeface="Arial" panose="020B0604020202020204" pitchFamily="34" charset="0"/>
              </a:rPr>
              <a:t>Comment allumer et éteindre un ordinateur ?</a:t>
            </a:r>
          </a:p>
          <a:p>
            <a:pPr marL="285750" indent="-285750">
              <a:buFontTx/>
              <a:buChar char="-"/>
            </a:pPr>
            <a:r>
              <a:rPr lang="fr-BE" dirty="0" smtClean="0">
                <a:latin typeface="Arial" panose="020B0604020202020204" pitchFamily="34" charset="0"/>
                <a:cs typeface="Arial" panose="020B0604020202020204" pitchFamily="34" charset="0"/>
              </a:rPr>
              <a:t>L’utilisation de la souris et/ou du pavé tactile</a:t>
            </a:r>
          </a:p>
          <a:p>
            <a:pPr marL="285750" indent="-285750">
              <a:buFontTx/>
              <a:buChar char="-"/>
            </a:pPr>
            <a:r>
              <a:rPr lang="fr-BE" dirty="0" smtClean="0">
                <a:latin typeface="Arial" panose="020B0604020202020204" pitchFamily="34" charset="0"/>
                <a:cs typeface="Arial" panose="020B0604020202020204" pitchFamily="34" charset="0"/>
              </a:rPr>
              <a:t>L’utilisation du clavier</a:t>
            </a:r>
          </a:p>
          <a:p>
            <a:pPr marL="285750" indent="-285750">
              <a:buFontTx/>
              <a:buChar char="-"/>
            </a:pPr>
            <a:r>
              <a:rPr lang="fr-BE" dirty="0" smtClean="0">
                <a:latin typeface="Arial" panose="020B0604020202020204" pitchFamily="34" charset="0"/>
                <a:cs typeface="Arial" panose="020B0604020202020204" pitchFamily="34" charset="0"/>
              </a:rPr>
              <a:t>Exercice d’écriture</a:t>
            </a:r>
          </a:p>
          <a:p>
            <a:pPr marL="285750" indent="-285750">
              <a:buFontTx/>
              <a:buChar char="-"/>
            </a:pPr>
            <a:r>
              <a:rPr lang="fr-BE" dirty="0" smtClean="0">
                <a:latin typeface="Arial" panose="020B0604020202020204" pitchFamily="34" charset="0"/>
                <a:cs typeface="Arial" panose="020B0604020202020204" pitchFamily="34" charset="0"/>
              </a:rPr>
              <a:t>Le système d’exploitation</a:t>
            </a:r>
          </a:p>
          <a:p>
            <a:pPr marL="285750" indent="-285750">
              <a:buFontTx/>
              <a:buChar char="-"/>
            </a:pPr>
            <a:r>
              <a:rPr lang="fr-BE" dirty="0">
                <a:latin typeface="Arial" panose="020B0604020202020204" pitchFamily="34" charset="0"/>
                <a:cs typeface="Arial" panose="020B0604020202020204" pitchFamily="34" charset="0"/>
              </a:rPr>
              <a:t>L’utilisation d’un navigateur internet (</a:t>
            </a:r>
            <a:r>
              <a:rPr lang="fr-BE" dirty="0" err="1">
                <a:latin typeface="Arial" panose="020B0604020202020204" pitchFamily="34" charset="0"/>
                <a:cs typeface="Arial" panose="020B0604020202020204" pitchFamily="34" charset="0"/>
              </a:rPr>
              <a:t>Chrome,Firefox</a:t>
            </a:r>
            <a:r>
              <a:rPr lang="fr-BE" dirty="0">
                <a:latin typeface="Arial" panose="020B0604020202020204" pitchFamily="34" charset="0"/>
                <a:cs typeface="Arial" panose="020B0604020202020204" pitchFamily="34" charset="0"/>
              </a:rPr>
              <a:t>,…)</a:t>
            </a:r>
          </a:p>
          <a:p>
            <a:pPr marL="285750" indent="-285750">
              <a:buFontTx/>
              <a:buChar char="-"/>
            </a:pPr>
            <a:r>
              <a:rPr lang="fr-BE" dirty="0" smtClean="0">
                <a:latin typeface="Arial" panose="020B0604020202020204" pitchFamily="34" charset="0"/>
                <a:cs typeface="Arial" panose="020B0604020202020204" pitchFamily="34" charset="0"/>
              </a:rPr>
              <a:t>Faire une recherche avec Google</a:t>
            </a:r>
          </a:p>
          <a:p>
            <a:pPr marL="285750" indent="-285750">
              <a:buFontTx/>
              <a:buChar char="-"/>
            </a:pPr>
            <a:r>
              <a:rPr lang="fr-BE" dirty="0" smtClean="0">
                <a:latin typeface="Arial" panose="020B0604020202020204" pitchFamily="34" charset="0"/>
                <a:cs typeface="Arial" panose="020B0604020202020204" pitchFamily="34" charset="0"/>
              </a:rPr>
              <a:t>Bien utiliser une clé </a:t>
            </a:r>
            <a:r>
              <a:rPr lang="fr-B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usb</a:t>
            </a:r>
            <a:endParaRPr lang="fr-B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fr-BE" dirty="0" smtClean="0">
                <a:latin typeface="Arial" panose="020B0604020202020204" pitchFamily="34" charset="0"/>
                <a:cs typeface="Arial" panose="020B0604020202020204" pitchFamily="34" charset="0"/>
              </a:rPr>
              <a:t>Se connecter au réseau wifi</a:t>
            </a:r>
          </a:p>
          <a:p>
            <a:pPr marL="285750" indent="-285750">
              <a:buFontTx/>
              <a:buChar char="-"/>
            </a:pPr>
            <a:r>
              <a:rPr lang="fr-BE" dirty="0" smtClean="0">
                <a:latin typeface="Arial" panose="020B0604020202020204" pitchFamily="34" charset="0"/>
                <a:cs typeface="Arial" panose="020B0604020202020204" pitchFamily="34" charset="0"/>
              </a:rPr>
              <a:t>Mettre le bon dictionnaire sur le pc</a:t>
            </a:r>
            <a:endParaRPr lang="fr-B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4711" y="4175733"/>
            <a:ext cx="5669281" cy="208023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0481456" y="141008"/>
            <a:ext cx="5725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cap="none" spc="0" dirty="0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effectLst/>
              </a:rPr>
              <a:t>2</a:t>
            </a:r>
            <a:endParaRPr lang="fr-FR" sz="5400" b="1" cap="none" spc="0" dirty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649338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399881" y="1564849"/>
            <a:ext cx="9172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800" dirty="0" smtClean="0">
                <a:solidFill>
                  <a:srgbClr val="00B050"/>
                </a:solidFill>
                <a:latin typeface="Bauhaus 93" panose="04030905020B02020C02" pitchFamily="82" charset="0"/>
              </a:rPr>
              <a:t>L’initiation à l’informatique par Noël Pierre-Nicolas</a:t>
            </a:r>
            <a:endParaRPr lang="fr-BE" sz="2800" dirty="0">
              <a:solidFill>
                <a:srgbClr val="00B050"/>
              </a:solidFill>
              <a:latin typeface="Bauhaus 93" panose="04030905020B02020C02" pitchFamily="82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9159" y="2936132"/>
            <a:ext cx="1651069" cy="3214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6361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74566" y="299258"/>
            <a:ext cx="100417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3200" dirty="0" smtClean="0">
                <a:latin typeface="Bauhaus 93" panose="04030905020B02020C02" pitchFamily="82" charset="0"/>
              </a:rPr>
              <a:t>La différence entre un pc fixe et un pc portable</a:t>
            </a:r>
            <a:endParaRPr lang="fr-BE" sz="3200" dirty="0">
              <a:latin typeface="Bauhaus 93" panose="04030905020B02020C02" pitchFamily="8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506394" y="129980"/>
            <a:ext cx="5725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cap="none" spc="0" dirty="0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effectLst/>
              </a:rPr>
              <a:t>3</a:t>
            </a:r>
            <a:endParaRPr lang="fr-FR" sz="5400" b="1" cap="none" spc="0" dirty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effectLst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378" y="1262149"/>
            <a:ext cx="2262447" cy="2262447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149" y="3902712"/>
            <a:ext cx="2259676" cy="2259676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3133898" y="1317389"/>
            <a:ext cx="634261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>
                <a:latin typeface="Arial" panose="020B0604020202020204" pitchFamily="34" charset="0"/>
                <a:cs typeface="Arial" panose="020B0604020202020204" pitchFamily="34" charset="0"/>
              </a:rPr>
              <a:t>Le pc fixe est composé de plusieurs éléments séparés:</a:t>
            </a:r>
          </a:p>
          <a:p>
            <a:r>
              <a:rPr lang="fr-B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BE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- Une tour</a:t>
            </a:r>
          </a:p>
          <a:p>
            <a:r>
              <a:rPr lang="fr-B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BE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- Un écran</a:t>
            </a:r>
          </a:p>
          <a:p>
            <a:r>
              <a:rPr lang="fr-B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BE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- Un clavier</a:t>
            </a:r>
          </a:p>
          <a:p>
            <a:r>
              <a:rPr lang="fr-B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BE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- Une souris</a:t>
            </a:r>
          </a:p>
          <a:p>
            <a:r>
              <a:rPr lang="fr-BE" dirty="0" smtClean="0">
                <a:latin typeface="Arial" panose="020B0604020202020204" pitchFamily="34" charset="0"/>
                <a:cs typeface="Arial" panose="020B0604020202020204" pitchFamily="34" charset="0"/>
              </a:rPr>
              <a:t>Comme son nom l’indique, le pc fixe est destiné à rester fixe à un bureau.</a:t>
            </a:r>
          </a:p>
          <a:p>
            <a:endParaRPr lang="fr-BE" dirty="0"/>
          </a:p>
          <a:p>
            <a:endParaRPr lang="fr-BE" dirty="0"/>
          </a:p>
        </p:txBody>
      </p:sp>
      <p:sp>
        <p:nvSpPr>
          <p:cNvPr id="7" name="ZoneTexte 6"/>
          <p:cNvSpPr txBox="1"/>
          <p:nvPr/>
        </p:nvSpPr>
        <p:spPr>
          <a:xfrm>
            <a:off x="3133898" y="3902712"/>
            <a:ext cx="650886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>
                <a:latin typeface="Arial" panose="020B0604020202020204" pitchFamily="34" charset="0"/>
                <a:cs typeface="Arial" panose="020B0604020202020204" pitchFamily="34" charset="0"/>
              </a:rPr>
              <a:t>Le pc portable est composé d’un seul élément qui reprend tous les éléments d’un pc fixe.</a:t>
            </a:r>
          </a:p>
          <a:p>
            <a:endParaRPr lang="fr-B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BE" dirty="0" smtClean="0">
                <a:latin typeface="Arial" panose="020B0604020202020204" pitchFamily="34" charset="0"/>
                <a:cs typeface="Arial" panose="020B0604020202020204" pitchFamily="34" charset="0"/>
              </a:rPr>
              <a:t>Le pc portable a l’avantage d’être facilement transportable et ainsi être utilisé partout.</a:t>
            </a:r>
            <a:endParaRPr lang="fr-B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37819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473143" y="107757"/>
            <a:ext cx="5725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cap="none" spc="0" dirty="0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effectLst/>
              </a:rPr>
              <a:t>4</a:t>
            </a:r>
            <a:endParaRPr lang="fr-FR" sz="5400" b="1" cap="none" spc="0" dirty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effectLst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399011" y="482138"/>
            <a:ext cx="90442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3200" dirty="0" smtClean="0">
                <a:latin typeface="Bauhaus 93" panose="04030905020B02020C02" pitchFamily="82" charset="0"/>
              </a:rPr>
              <a:t>Comment allumer et éteindre un ordinateur ?</a:t>
            </a:r>
            <a:endParaRPr lang="fr-BE" sz="3200" dirty="0"/>
          </a:p>
        </p:txBody>
      </p:sp>
      <p:sp>
        <p:nvSpPr>
          <p:cNvPr id="6" name="ZoneTexte 5"/>
          <p:cNvSpPr txBox="1"/>
          <p:nvPr/>
        </p:nvSpPr>
        <p:spPr>
          <a:xfrm>
            <a:off x="399011" y="1523506"/>
            <a:ext cx="49876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800" dirty="0" smtClean="0">
                <a:latin typeface="Bauhaus 93" panose="04030905020B02020C02" pitchFamily="82" charset="0"/>
              </a:rPr>
              <a:t>Pour allumer un ordinateur</a:t>
            </a:r>
            <a:endParaRPr lang="fr-BE" sz="2800" dirty="0">
              <a:latin typeface="Bauhaus 93" panose="04030905020B02020C02" pitchFamily="82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399011" y="2180153"/>
            <a:ext cx="101332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>
                <a:latin typeface="Arial" panose="020B0604020202020204" pitchFamily="34" charset="0"/>
                <a:cs typeface="Arial" panose="020B0604020202020204" pitchFamily="34" charset="0"/>
              </a:rPr>
              <a:t>- On allume un ordinateur d’une pression sur le bouton marqué ( en général) du symbole ci-dessous et qui se trouve sur la tour d’un pc fixe ou au dessus du clavier du pc portable.</a:t>
            </a:r>
            <a:endParaRPr lang="fr-B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9984" y="3314903"/>
            <a:ext cx="2807739" cy="2486688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4829" y="3314903"/>
            <a:ext cx="3208714" cy="2486688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705" y="3314903"/>
            <a:ext cx="2826328" cy="2486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4429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489768" y="157633"/>
            <a:ext cx="5725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cap="none" spc="0" dirty="0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effectLst/>
              </a:rPr>
              <a:t>5</a:t>
            </a:r>
            <a:endParaRPr lang="fr-FR" sz="5400" b="1" cap="none" spc="0" dirty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effectLst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598516" y="326910"/>
            <a:ext cx="90442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3200" dirty="0" smtClean="0">
                <a:latin typeface="Bauhaus 93" panose="04030905020B02020C02" pitchFamily="82" charset="0"/>
              </a:rPr>
              <a:t>Comment allumer et éteindre un ordinateur ?</a:t>
            </a:r>
            <a:endParaRPr lang="fr-BE" sz="3200" dirty="0"/>
          </a:p>
        </p:txBody>
      </p:sp>
      <p:sp>
        <p:nvSpPr>
          <p:cNvPr id="4" name="ZoneTexte 3"/>
          <p:cNvSpPr txBox="1"/>
          <p:nvPr/>
        </p:nvSpPr>
        <p:spPr>
          <a:xfrm>
            <a:off x="598516" y="1504603"/>
            <a:ext cx="63093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800" dirty="0" smtClean="0">
                <a:latin typeface="Bauhaus 93" panose="04030905020B02020C02" pitchFamily="82" charset="0"/>
              </a:rPr>
              <a:t>Pour éteindre un ordinateur</a:t>
            </a:r>
            <a:endParaRPr lang="fr-BE" sz="2800" dirty="0">
              <a:latin typeface="Bauhaus 93" panose="04030905020B02020C02" pitchFamily="82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598516" y="2186076"/>
            <a:ext cx="83958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>
                <a:latin typeface="Arial" panose="020B0604020202020204" pitchFamily="34" charset="0"/>
                <a:cs typeface="Arial" panose="020B0604020202020204" pitchFamily="34" charset="0"/>
              </a:rPr>
              <a:t>- Pour éteindre un ordinateur, il faut passer par le menu démarrer de l’ordinateur que cela soit pour le pc fixe et le pc portable. </a:t>
            </a:r>
            <a:endParaRPr lang="fr-B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516" y="3294072"/>
            <a:ext cx="4267200" cy="2943225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5120639" y="3294072"/>
            <a:ext cx="652549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fr-BE" dirty="0" smtClean="0">
                <a:latin typeface="Arial" panose="020B0604020202020204" pitchFamily="34" charset="0"/>
                <a:cs typeface="Arial" panose="020B0604020202020204" pitchFamily="34" charset="0"/>
              </a:rPr>
              <a:t>Clique sur le menu démarrer</a:t>
            </a:r>
          </a:p>
          <a:p>
            <a:pPr marL="342900" indent="-342900">
              <a:buAutoNum type="arabicPeriod"/>
            </a:pPr>
            <a:endParaRPr lang="fr-B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r>
              <a:rPr lang="fr-BE" dirty="0" smtClean="0">
                <a:latin typeface="Arial" panose="020B0604020202020204" pitchFamily="34" charset="0"/>
                <a:cs typeface="Arial" panose="020B0604020202020204" pitchFamily="34" charset="0"/>
              </a:rPr>
              <a:t>Clique sur le logo</a:t>
            </a:r>
          </a:p>
          <a:p>
            <a:pPr marL="342900" indent="-342900">
              <a:buAutoNum type="arabicPeriod"/>
            </a:pPr>
            <a:endParaRPr lang="fr-B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r>
              <a:rPr lang="fr-BE" dirty="0" smtClean="0">
                <a:latin typeface="Arial" panose="020B0604020202020204" pitchFamily="34" charset="0"/>
                <a:cs typeface="Arial" panose="020B0604020202020204" pitchFamily="34" charset="0"/>
              </a:rPr>
              <a:t>Clique sur arrêter </a:t>
            </a:r>
            <a:endParaRPr lang="fr-B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4618" y="3100353"/>
            <a:ext cx="839586" cy="756770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7065" y="3679099"/>
            <a:ext cx="929063" cy="822829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6708370" y="5156427"/>
            <a:ext cx="51705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fr-BE" dirty="0" smtClean="0">
                <a:latin typeface="Arial" panose="020B0604020202020204" pitchFamily="34" charset="0"/>
                <a:cs typeface="Arial" panose="020B0604020202020204" pitchFamily="34" charset="0"/>
              </a:rPr>
              <a:t>Ne jamais éteindre le pc avec le bouton</a:t>
            </a:r>
          </a:p>
          <a:p>
            <a:r>
              <a:rPr lang="fr-BE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</a:t>
            </a:r>
          </a:p>
          <a:p>
            <a:r>
              <a:rPr lang="fr-B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BE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situé sur la tour ou sur le clavier  </a:t>
            </a:r>
          </a:p>
          <a:p>
            <a:pPr marL="285750" indent="-285750">
              <a:buFontTx/>
              <a:buChar char="-"/>
            </a:pPr>
            <a:endParaRPr lang="fr-BE" dirty="0" smtClean="0"/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6065" y="4854633"/>
            <a:ext cx="1576890" cy="1762298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09014" y="5533725"/>
            <a:ext cx="926672" cy="823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2737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598516" y="326910"/>
            <a:ext cx="90442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fr-BE" sz="3200" dirty="0">
                <a:latin typeface="Bauhaus 93" panose="04030905020B02020C02" pitchFamily="82" charset="0"/>
              </a:rPr>
              <a:t>L’utilisation de la souris et/ou du pavé tactile</a:t>
            </a:r>
          </a:p>
        </p:txBody>
      </p:sp>
      <p:sp>
        <p:nvSpPr>
          <p:cNvPr id="3" name="Rectangle 2"/>
          <p:cNvSpPr/>
          <p:nvPr/>
        </p:nvSpPr>
        <p:spPr>
          <a:xfrm>
            <a:off x="10489768" y="157633"/>
            <a:ext cx="5725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6</a:t>
            </a:r>
            <a:endParaRPr lang="fr-FR" sz="5400" b="1" cap="none" spc="0" dirty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effectLst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635" y="1436565"/>
            <a:ext cx="3178659" cy="278505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646" y="4569175"/>
            <a:ext cx="2857500" cy="16383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cxnSp>
        <p:nvCxnSpPr>
          <p:cNvPr id="8" name="Connecteur droit avec flèche 7"/>
          <p:cNvCxnSpPr/>
          <p:nvPr/>
        </p:nvCxnSpPr>
        <p:spPr>
          <a:xfrm>
            <a:off x="2219498" y="2144684"/>
            <a:ext cx="753860" cy="3740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ZoneTexte 8"/>
          <p:cNvSpPr txBox="1"/>
          <p:nvPr/>
        </p:nvSpPr>
        <p:spPr>
          <a:xfrm>
            <a:off x="2754150" y="2513677"/>
            <a:ext cx="7595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bg1"/>
                </a:solidFill>
                <a:latin typeface="Bauhaus 93" panose="04030905020B02020C02" pitchFamily="82" charset="0"/>
              </a:rPr>
              <a:t>Clic droit</a:t>
            </a:r>
            <a:endParaRPr lang="fr-BE" dirty="0">
              <a:solidFill>
                <a:schemeClr val="bg1"/>
              </a:solidFill>
              <a:latin typeface="Bauhaus 93" panose="04030905020B02020C02" pitchFamily="82" charset="0"/>
            </a:endParaRPr>
          </a:p>
        </p:txBody>
      </p:sp>
      <p:cxnSp>
        <p:nvCxnSpPr>
          <p:cNvPr id="10" name="Connecteur droit avec flèche 9"/>
          <p:cNvCxnSpPr/>
          <p:nvPr/>
        </p:nvCxnSpPr>
        <p:spPr>
          <a:xfrm flipH="1">
            <a:off x="1014153" y="2144684"/>
            <a:ext cx="586047" cy="2808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335066" y="2405612"/>
            <a:ext cx="142771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solidFill>
                  <a:schemeClr val="bg1"/>
                </a:solidFill>
                <a:latin typeface="Bauhaus 93" panose="04030905020B02020C02" pitchFamily="82" charset="0"/>
              </a:rPr>
              <a:t>Clic </a:t>
            </a:r>
            <a:endParaRPr lang="fr-FR" dirty="0" smtClean="0">
              <a:solidFill>
                <a:schemeClr val="bg1"/>
              </a:solidFill>
              <a:latin typeface="Bauhaus 93" panose="04030905020B02020C02" pitchFamily="82" charset="0"/>
            </a:endParaRPr>
          </a:p>
          <a:p>
            <a:r>
              <a:rPr lang="fr-FR" dirty="0" smtClean="0">
                <a:solidFill>
                  <a:schemeClr val="bg1"/>
                </a:solidFill>
                <a:latin typeface="Bauhaus 93" panose="04030905020B02020C02" pitchFamily="82" charset="0"/>
              </a:rPr>
              <a:t>gauche</a:t>
            </a:r>
            <a:endParaRPr lang="fr-BE" dirty="0">
              <a:solidFill>
                <a:schemeClr val="bg1"/>
              </a:solidFill>
              <a:latin typeface="Bauhaus 93" panose="04030905020B02020C02" pitchFamily="8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421477" y="1050184"/>
            <a:ext cx="172073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>
                <a:solidFill>
                  <a:schemeClr val="bg1"/>
                </a:solidFill>
                <a:latin typeface="Bauhaus 93" panose="04030905020B02020C02" pitchFamily="82" charset="0"/>
              </a:rPr>
              <a:t>roulette</a:t>
            </a:r>
            <a:endParaRPr lang="fr-BE" dirty="0">
              <a:solidFill>
                <a:schemeClr val="bg1"/>
              </a:solidFill>
              <a:latin typeface="Bauhaus 93" panose="04030905020B02020C02" pitchFamily="82" charset="0"/>
            </a:endParaRPr>
          </a:p>
        </p:txBody>
      </p:sp>
      <p:cxnSp>
        <p:nvCxnSpPr>
          <p:cNvPr id="16" name="Connecteur droit avec flèche 15"/>
          <p:cNvCxnSpPr>
            <a:endCxn id="4" idx="0"/>
          </p:cNvCxnSpPr>
          <p:nvPr/>
        </p:nvCxnSpPr>
        <p:spPr>
          <a:xfrm flipV="1">
            <a:off x="1891357" y="1436565"/>
            <a:ext cx="11608" cy="6414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avec flèche 18"/>
          <p:cNvCxnSpPr/>
          <p:nvPr/>
        </p:nvCxnSpPr>
        <p:spPr>
          <a:xfrm>
            <a:off x="2042848" y="5841715"/>
            <a:ext cx="683727" cy="3657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avec flèche 20"/>
          <p:cNvCxnSpPr/>
          <p:nvPr/>
        </p:nvCxnSpPr>
        <p:spPr>
          <a:xfrm flipH="1" flipV="1">
            <a:off x="598516" y="4696691"/>
            <a:ext cx="909547" cy="9749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avec flèche 23"/>
          <p:cNvCxnSpPr/>
          <p:nvPr/>
        </p:nvCxnSpPr>
        <p:spPr>
          <a:xfrm>
            <a:off x="2053674" y="5413811"/>
            <a:ext cx="1460051" cy="4279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85937" y="4080927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dirty="0">
                <a:solidFill>
                  <a:schemeClr val="bg1"/>
                </a:solidFill>
                <a:latin typeface="Bauhaus 93" panose="04030905020B02020C02" pitchFamily="82" charset="0"/>
              </a:rPr>
              <a:t>Clic </a:t>
            </a:r>
          </a:p>
          <a:p>
            <a:r>
              <a:rPr lang="fr-FR" dirty="0">
                <a:solidFill>
                  <a:schemeClr val="bg1"/>
                </a:solidFill>
                <a:latin typeface="Bauhaus 93" panose="04030905020B02020C02" pitchFamily="82" charset="0"/>
              </a:rPr>
              <a:t>gauche</a:t>
            </a:r>
            <a:endParaRPr lang="fr-BE" dirty="0">
              <a:solidFill>
                <a:schemeClr val="bg1"/>
              </a:solidFill>
              <a:latin typeface="Bauhaus 93" panose="04030905020B02020C02" pitchFamily="82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554291" y="6224524"/>
            <a:ext cx="11592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solidFill>
                  <a:schemeClr val="bg1"/>
                </a:solidFill>
                <a:latin typeface="Bauhaus 93" panose="04030905020B02020C02" pitchFamily="82" charset="0"/>
              </a:rPr>
              <a:t>Clic droit</a:t>
            </a:r>
            <a:endParaRPr lang="fr-BE" dirty="0">
              <a:solidFill>
                <a:schemeClr val="bg1"/>
              </a:solidFill>
              <a:latin typeface="Bauhaus 93" panose="04030905020B02020C02" pitchFamily="82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3524551" y="5648177"/>
            <a:ext cx="21739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>
                <a:solidFill>
                  <a:schemeClr val="bg1"/>
                </a:solidFill>
                <a:latin typeface="Bauhaus 93" panose="04030905020B02020C02" pitchFamily="82" charset="0"/>
              </a:rPr>
              <a:t>pavé directionnelle</a:t>
            </a:r>
            <a:endParaRPr lang="fr-BE" dirty="0">
              <a:solidFill>
                <a:schemeClr val="bg1"/>
              </a:solidFill>
              <a:latin typeface="Bauhaus 93" panose="04030905020B02020C02" pitchFamily="82" charset="0"/>
            </a:endParaRPr>
          </a:p>
        </p:txBody>
      </p:sp>
      <p:sp>
        <p:nvSpPr>
          <p:cNvPr id="29" name="Flèche droite 28"/>
          <p:cNvSpPr/>
          <p:nvPr/>
        </p:nvSpPr>
        <p:spPr>
          <a:xfrm>
            <a:off x="3559173" y="2619538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31" name="Flèche droite 30"/>
          <p:cNvSpPr/>
          <p:nvPr/>
        </p:nvSpPr>
        <p:spPr>
          <a:xfrm>
            <a:off x="3409553" y="5111428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32" name="ZoneTexte 31"/>
          <p:cNvSpPr txBox="1"/>
          <p:nvPr/>
        </p:nvSpPr>
        <p:spPr>
          <a:xfrm>
            <a:off x="4951653" y="2677188"/>
            <a:ext cx="2460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La souris</a:t>
            </a:r>
            <a:endParaRPr lang="fr-BE" dirty="0"/>
          </a:p>
        </p:txBody>
      </p:sp>
      <p:sp>
        <p:nvSpPr>
          <p:cNvPr id="34" name="ZoneTexte 33"/>
          <p:cNvSpPr txBox="1"/>
          <p:nvPr/>
        </p:nvSpPr>
        <p:spPr>
          <a:xfrm>
            <a:off x="4455622" y="5111428"/>
            <a:ext cx="2103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Le pavé tactile</a:t>
            </a:r>
            <a:endParaRPr lang="fr-BE" dirty="0"/>
          </a:p>
        </p:txBody>
      </p:sp>
      <p:sp>
        <p:nvSpPr>
          <p:cNvPr id="36" name="Arc plein 35"/>
          <p:cNvSpPr/>
          <p:nvPr/>
        </p:nvSpPr>
        <p:spPr>
          <a:xfrm rot="5400000">
            <a:off x="4987716" y="2791103"/>
            <a:ext cx="2627169" cy="2498113"/>
          </a:xfrm>
          <a:prstGeom prst="blockArc">
            <a:avLst>
              <a:gd name="adj1" fmla="val 10798985"/>
              <a:gd name="adj2" fmla="val 0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>
              <a:solidFill>
                <a:schemeClr val="tx1"/>
              </a:solidFill>
            </a:endParaRPr>
          </a:p>
        </p:txBody>
      </p:sp>
      <p:sp>
        <p:nvSpPr>
          <p:cNvPr id="37" name="ZoneTexte 36"/>
          <p:cNvSpPr txBox="1"/>
          <p:nvPr/>
        </p:nvSpPr>
        <p:spPr>
          <a:xfrm>
            <a:off x="7505197" y="1175367"/>
            <a:ext cx="389866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 </a:t>
            </a:r>
            <a:r>
              <a:rPr lang="fr-FR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gauche :</a:t>
            </a:r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ette 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action permet de sélectionner un objet, de valider un choix…</a:t>
            </a:r>
            <a:endParaRPr lang="fr-BE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BE" dirty="0"/>
          </a:p>
        </p:txBody>
      </p:sp>
      <p:sp>
        <p:nvSpPr>
          <p:cNvPr id="38" name="ZoneTexte 37"/>
          <p:cNvSpPr txBox="1"/>
          <p:nvPr/>
        </p:nvSpPr>
        <p:spPr>
          <a:xfrm>
            <a:off x="7504001" y="1857394"/>
            <a:ext cx="38072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Double clic </a:t>
            </a:r>
            <a:r>
              <a:rPr lang="fr-FR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gauche : 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Appuyer deux fois et rapidement sur le bouton gauche. Cette action permet d’ouvrir un dossier, fichier ou logiciel. </a:t>
            </a:r>
            <a:endParaRPr lang="fr-BE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ZoneTexte 38"/>
          <p:cNvSpPr txBox="1"/>
          <p:nvPr/>
        </p:nvSpPr>
        <p:spPr>
          <a:xfrm>
            <a:off x="7483946" y="2893744"/>
            <a:ext cx="3973484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Cliquer-Glisser </a:t>
            </a:r>
            <a:r>
              <a:rPr lang="fr-FR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cette 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action consiste à maintenir le bouton gauche de la souris enfoncé, tout en déplaçant le pointeur à l'écran. Cette action permet par exemple de déplacer des icônes ou des fenêtres sur le Bureau, sélectionner un groupe d' éléments à l'écran, sélectionner un texte. </a:t>
            </a:r>
            <a:endParaRPr lang="fr-BE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ZoneTexte 39"/>
          <p:cNvSpPr txBox="1"/>
          <p:nvPr/>
        </p:nvSpPr>
        <p:spPr>
          <a:xfrm>
            <a:off x="7504001" y="4519965"/>
            <a:ext cx="441679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 </a:t>
            </a:r>
            <a:r>
              <a:rPr lang="fr-FR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droit : </a:t>
            </a:r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Cliquer 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avec le bouton droit pour afficher le menu puis cliquer avec le bouton gauche pour sélectionner une action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fr-B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ZoneTexte 40"/>
          <p:cNvSpPr txBox="1"/>
          <p:nvPr/>
        </p:nvSpPr>
        <p:spPr>
          <a:xfrm>
            <a:off x="7487946" y="5381739"/>
            <a:ext cx="44488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fr-FR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roulette : </a:t>
            </a:r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Elle 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permet de faire défiler le contenu d'une page web ou d'un texte. Actionner la molette vers le haut ou vers le bas pour faire défiler le contenu de la page.</a:t>
            </a:r>
            <a:endParaRPr lang="fr-BE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87723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489768" y="157633"/>
            <a:ext cx="5725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7</a:t>
            </a:r>
            <a:endParaRPr lang="fr-FR" sz="5400" b="1" cap="none" spc="0" dirty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effectLst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837161" y="496188"/>
            <a:ext cx="417774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BE" sz="3200" dirty="0" smtClean="0">
                <a:latin typeface="Bauhaus 93" panose="04030905020B02020C02" pitchFamily="82" charset="0"/>
              </a:rPr>
              <a:t>L’utilisation </a:t>
            </a:r>
            <a:r>
              <a:rPr lang="fr-BE" sz="3200" dirty="0">
                <a:latin typeface="Bauhaus 93" panose="04030905020B02020C02" pitchFamily="82" charset="0"/>
              </a:rPr>
              <a:t>du clavier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1287" y="1375089"/>
            <a:ext cx="7258656" cy="1655494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2081287" y="4031363"/>
            <a:ext cx="762277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 touches de fonction (vert) sont utilisées pour réaliser une action sur l'ordinateur à partir du clavier. </a:t>
            </a:r>
            <a:endParaRPr lang="fr-FR" sz="1600" dirty="0" smtClean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1600" dirty="0" smtClean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1600" dirty="0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fr-FR" sz="1600" dirty="0" smtClean="0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</a:t>
            </a:r>
            <a:r>
              <a:rPr lang="fr-FR" sz="1600" dirty="0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pavé alphanumérique (rose) contient des lettres, des chiffres, des caractères accentués, les caractères spéciaux, les signes de ponctuation.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fr-FR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16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fr-FR" sz="16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</a:t>
            </a:r>
            <a:r>
              <a:rPr lang="fr-FR" sz="16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pavé intermédiaire (bleu) les flèches de direction pour déplacer le point d'insertion, la touche « </a:t>
            </a:r>
            <a:r>
              <a:rPr lang="fr-FR" sz="16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suppr</a:t>
            </a:r>
            <a:r>
              <a:rPr lang="fr-FR" sz="16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» pour supprimer des caractères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fr-FR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fr-FR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</a:t>
            </a:r>
            <a:r>
              <a:rPr lang="fr-FR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pavé numérique (rouge) contient les chiffres et les signes de calcul.</a:t>
            </a:r>
            <a:endParaRPr lang="fr-BE" sz="1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2081287" y="3212481"/>
            <a:ext cx="65568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Lorsque vous tapez du texte à l'écran, les caractères s'affichent à l'endroit </a:t>
            </a:r>
            <a:r>
              <a:rPr lang="fr-F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où 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se trouve le point d'insertion :c'est la barre clignotante qui apparaît à l'écran. </a:t>
            </a:r>
            <a:endParaRPr lang="fr-BE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87846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489768" y="157633"/>
            <a:ext cx="5725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8</a:t>
            </a:r>
            <a:endParaRPr lang="fr-FR" sz="5400" b="1" cap="none" spc="0" dirty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effectLst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141316" y="2901450"/>
            <a:ext cx="10921045" cy="1015663"/>
          </a:xfrm>
          <a:prstGeom prst="rect">
            <a:avLst/>
          </a:prstGeom>
          <a:noFill/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BE" dirty="0">
                <a:latin typeface="Arial" panose="020B0604020202020204" pitchFamily="34" charset="0"/>
                <a:cs typeface="Arial" panose="020B0604020202020204" pitchFamily="34" charset="0"/>
              </a:rPr>
              <a:t>Les deux touches </a:t>
            </a:r>
            <a:r>
              <a:rPr lang="fr-BE" dirty="0" smtClean="0">
                <a:latin typeface="Arial" panose="020B0604020202020204" pitchFamily="34" charset="0"/>
                <a:cs typeface="Arial" panose="020B0604020202020204" pitchFamily="34" charset="0"/>
              </a:rPr>
              <a:t>MAJ ( shift )  </a:t>
            </a:r>
          </a:p>
          <a:p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Elles 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permettent de : </a:t>
            </a:r>
            <a:endParaRPr lang="fr-FR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- Taper 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les lettres en majuscule. Appuyer simultanément sur une des deux touches MAJ et sur la lettre à taper en majuscule. </a:t>
            </a:r>
            <a:endParaRPr lang="fr-FR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Atteindre les caractères situés dans la partie supérieure des touches (par exemple, le point ou le point d'interrogation).</a:t>
            </a:r>
            <a:endParaRPr lang="fr-BE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963" y="424427"/>
            <a:ext cx="7620000" cy="2184400"/>
          </a:xfrm>
          <a:prstGeom prst="rect">
            <a:avLst/>
          </a:prstGeom>
        </p:spPr>
      </p:pic>
      <p:sp>
        <p:nvSpPr>
          <p:cNvPr id="5" name="Ellipse 4"/>
          <p:cNvSpPr/>
          <p:nvPr/>
        </p:nvSpPr>
        <p:spPr>
          <a:xfrm>
            <a:off x="1105593" y="1886989"/>
            <a:ext cx="374072" cy="28263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6" name="Ellipse 5"/>
          <p:cNvSpPr/>
          <p:nvPr/>
        </p:nvSpPr>
        <p:spPr>
          <a:xfrm>
            <a:off x="5320145" y="1886989"/>
            <a:ext cx="689957" cy="28263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7" name="Flèche droite 6"/>
          <p:cNvSpPr/>
          <p:nvPr/>
        </p:nvSpPr>
        <p:spPr>
          <a:xfrm rot="16200000">
            <a:off x="3223262" y="2953097"/>
            <a:ext cx="203662" cy="2244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9" name="ZoneTexte 8"/>
          <p:cNvSpPr txBox="1"/>
          <p:nvPr/>
        </p:nvSpPr>
        <p:spPr>
          <a:xfrm>
            <a:off x="141315" y="4071389"/>
            <a:ext cx="10921045" cy="584775"/>
          </a:xfrm>
          <a:prstGeom prst="rect">
            <a:avLst/>
          </a:prstGeom>
          <a:noFill/>
          <a:ln w="762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La touche verrou </a:t>
            </a: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( shift lock )</a:t>
            </a:r>
          </a:p>
          <a:p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touche verrou bloque le clavier en position majuscule. Cela </a:t>
            </a:r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peut être 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utile si vous devez taper un mot ou une phrase en </a:t>
            </a:r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majuscules.</a:t>
            </a:r>
            <a:endParaRPr lang="fr-BE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8111" r="90000">
                        <a14:foregroundMark x1="43333" y1="43552" x2="43333" y2="234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5345" y="1594812"/>
            <a:ext cx="432262" cy="154251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8111" r="90000">
                        <a14:foregroundMark x1="43333" y1="43552" x2="43333" y2="234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2871" y="4209290"/>
            <a:ext cx="432262" cy="154251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</p:pic>
      <p:sp>
        <p:nvSpPr>
          <p:cNvPr id="15" name="Flèche droite 14"/>
          <p:cNvSpPr/>
          <p:nvPr/>
        </p:nvSpPr>
        <p:spPr>
          <a:xfrm rot="16200000">
            <a:off x="1190799" y="1916083"/>
            <a:ext cx="203662" cy="2244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6" name="Flèche droite 15"/>
          <p:cNvSpPr/>
          <p:nvPr/>
        </p:nvSpPr>
        <p:spPr>
          <a:xfrm rot="16200000">
            <a:off x="5563292" y="1916083"/>
            <a:ext cx="203662" cy="2244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7" name="Ellipse 16"/>
          <p:cNvSpPr/>
          <p:nvPr/>
        </p:nvSpPr>
        <p:spPr>
          <a:xfrm>
            <a:off x="1105593" y="1517073"/>
            <a:ext cx="532014" cy="303414"/>
          </a:xfrm>
          <a:prstGeom prst="ellipse">
            <a:avLst/>
          </a:prstGeom>
          <a:noFill/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8" name="ZoneTexte 17"/>
          <p:cNvSpPr txBox="1"/>
          <p:nvPr/>
        </p:nvSpPr>
        <p:spPr>
          <a:xfrm>
            <a:off x="141314" y="4810440"/>
            <a:ext cx="10921045" cy="584775"/>
          </a:xfrm>
          <a:prstGeom prst="rect">
            <a:avLst/>
          </a:prstGeom>
          <a:noFill/>
          <a:ln w="76200">
            <a:solidFill>
              <a:schemeClr val="accent6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la barre espace </a:t>
            </a:r>
            <a:endParaRPr lang="fr-F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Met 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des espaces entre les mots (c'est la grande barre en bas du pavé alphanumérique</a:t>
            </a:r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fr-BE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Ellipse 18"/>
          <p:cNvSpPr/>
          <p:nvPr/>
        </p:nvSpPr>
        <p:spPr>
          <a:xfrm>
            <a:off x="2693324" y="2286000"/>
            <a:ext cx="1803861" cy="182880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0" name="ZoneTexte 19"/>
          <p:cNvSpPr txBox="1"/>
          <p:nvPr/>
        </p:nvSpPr>
        <p:spPr>
          <a:xfrm>
            <a:off x="141313" y="5549491"/>
            <a:ext cx="10921045" cy="584775"/>
          </a:xfrm>
          <a:prstGeom prst="rect">
            <a:avLst/>
          </a:prstGeom>
          <a:noFill/>
          <a:ln w="76200">
            <a:solidFill>
              <a:srgbClr val="92D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La touche « Entrée » ↲</a:t>
            </a:r>
            <a:endParaRPr lang="fr-F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ermet 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de passer à la ligne suivante dans un logiciel de traitement de texte ou de valider une </a:t>
            </a:r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action.</a:t>
            </a:r>
            <a:endParaRPr lang="fr-BE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Ellipse 20"/>
          <p:cNvSpPr/>
          <p:nvPr/>
        </p:nvSpPr>
        <p:spPr>
          <a:xfrm>
            <a:off x="5710845" y="1302188"/>
            <a:ext cx="299258" cy="292177"/>
          </a:xfrm>
          <a:prstGeom prst="ellipse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8311942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871" y="395778"/>
            <a:ext cx="7620000" cy="21844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0489768" y="157633"/>
            <a:ext cx="5725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9</a:t>
            </a:r>
            <a:endParaRPr lang="fr-FR" sz="5400" b="1" cap="none" spc="0" dirty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effectLst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141316" y="3198337"/>
            <a:ext cx="10921045" cy="1200329"/>
          </a:xfrm>
          <a:prstGeom prst="rect">
            <a:avLst/>
          </a:prstGeom>
          <a:noFill/>
          <a:ln w="76200">
            <a:solidFill>
              <a:srgbClr val="3E24FC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touche           , </a:t>
            </a:r>
            <a:r>
              <a:rPr lang="fr-FR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suppr</a:t>
            </a:r>
            <a:r>
              <a:rPr lang="fr-FR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ou </a:t>
            </a:r>
            <a:r>
              <a:rPr lang="fr-FR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delete</a:t>
            </a:r>
            <a:endParaRPr lang="fr-FR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fr-FR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touche « </a:t>
            </a:r>
            <a:r>
              <a:rPr lang="fr-FR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suppr</a:t>
            </a:r>
            <a:r>
              <a:rPr lang="fr-FR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» supprime les caractères à droite du point d'insertion. </a:t>
            </a:r>
            <a:endParaRPr lang="fr-FR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 </a:t>
            </a:r>
            <a:r>
              <a:rPr lang="fr-FR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touche « retour arrière » (la flèche orientée vers la gauche) supprime les caractères à gauche du point d'insertion.</a:t>
            </a:r>
            <a:endParaRPr lang="fr-BE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lèche droite 4"/>
          <p:cNvSpPr/>
          <p:nvPr/>
        </p:nvSpPr>
        <p:spPr>
          <a:xfrm rot="10800000">
            <a:off x="1429788" y="3300926"/>
            <a:ext cx="357448" cy="19119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6" name="Ellipse 5"/>
          <p:cNvSpPr/>
          <p:nvPr/>
        </p:nvSpPr>
        <p:spPr>
          <a:xfrm>
            <a:off x="5611091" y="864524"/>
            <a:ext cx="290945" cy="216439"/>
          </a:xfrm>
          <a:prstGeom prst="ellipse">
            <a:avLst/>
          </a:prstGeom>
          <a:noFill/>
          <a:ln>
            <a:solidFill>
              <a:srgbClr val="3E24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7" name="Ellipse 6"/>
          <p:cNvSpPr/>
          <p:nvPr/>
        </p:nvSpPr>
        <p:spPr>
          <a:xfrm>
            <a:off x="6151418" y="1205345"/>
            <a:ext cx="274320" cy="199506"/>
          </a:xfrm>
          <a:prstGeom prst="ellipse">
            <a:avLst/>
          </a:prstGeom>
          <a:noFill/>
          <a:ln>
            <a:solidFill>
              <a:srgbClr val="3E24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8" name="Flèche droite 7"/>
          <p:cNvSpPr/>
          <p:nvPr/>
        </p:nvSpPr>
        <p:spPr>
          <a:xfrm rot="10800000">
            <a:off x="5623559" y="877146"/>
            <a:ext cx="191194" cy="19119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9" name="ZoneTexte 8"/>
          <p:cNvSpPr txBox="1"/>
          <p:nvPr/>
        </p:nvSpPr>
        <p:spPr>
          <a:xfrm>
            <a:off x="141316" y="4723875"/>
            <a:ext cx="10921045" cy="646331"/>
          </a:xfrm>
          <a:prstGeom prst="rect">
            <a:avLst/>
          </a:prstGeom>
          <a:noFill/>
          <a:ln w="762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Appuyez en même temps sur la </a:t>
            </a:r>
            <a:r>
              <a:rPr lang="fr-FR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touche CTRL+ALT ou sur </a:t>
            </a:r>
            <a:r>
              <a:rPr lang="fr-FR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 GR et sur la touche du caractère que vous voulez taper. Vous en aurez besoin si vous devez taper l'arobase : @ </a:t>
            </a:r>
            <a:endParaRPr lang="fr-BE" dirty="0">
              <a:solidFill>
                <a:schemeClr val="accent2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2011680" y="2083529"/>
            <a:ext cx="6982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>
                <a:solidFill>
                  <a:schemeClr val="bg1"/>
                </a:solidFill>
              </a:rPr>
              <a:t>ALT</a:t>
            </a:r>
            <a:endParaRPr lang="fr-BE" dirty="0">
              <a:solidFill>
                <a:schemeClr val="bg1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989213" y="2092404"/>
            <a:ext cx="7980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>
                <a:solidFill>
                  <a:schemeClr val="bg1"/>
                </a:solidFill>
              </a:rPr>
              <a:t>CTRL</a:t>
            </a:r>
            <a:endParaRPr lang="fr-BE" dirty="0">
              <a:solidFill>
                <a:schemeClr val="bg1"/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4520737" y="2188285"/>
            <a:ext cx="69826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100" dirty="0" smtClean="0">
                <a:solidFill>
                  <a:schemeClr val="bg1"/>
                </a:solidFill>
              </a:rPr>
              <a:t>ALT GR</a:t>
            </a:r>
            <a:endParaRPr lang="fr-BE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998992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7566</TotalTime>
  <Words>1679</Words>
  <Application>Microsoft Office PowerPoint</Application>
  <PresentationFormat>Grand écran</PresentationFormat>
  <Paragraphs>174</Paragraphs>
  <Slides>20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20</vt:i4>
      </vt:variant>
    </vt:vector>
  </HeadingPairs>
  <TitlesOfParts>
    <vt:vector size="25" baseType="lpstr">
      <vt:lpstr>Arial</vt:lpstr>
      <vt:lpstr>Bauhaus 93</vt:lpstr>
      <vt:lpstr>Century Gothic</vt:lpstr>
      <vt:lpstr>Wingdings 3</vt:lpstr>
      <vt:lpstr>Ion</vt:lpstr>
      <vt:lpstr>Initiation à l’informatique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Initiation à l’informatique</dc:title>
  <dc:creator>EC000579</dc:creator>
  <cp:lastModifiedBy>pierre-nicolas noel</cp:lastModifiedBy>
  <cp:revision>55</cp:revision>
  <cp:lastPrinted>2021-05-26T09:21:09Z</cp:lastPrinted>
  <dcterms:created xsi:type="dcterms:W3CDTF">2021-02-04T10:11:04Z</dcterms:created>
  <dcterms:modified xsi:type="dcterms:W3CDTF">2021-05-26T09:24:42Z</dcterms:modified>
</cp:coreProperties>
</file>